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348" r:id="rId3"/>
    <p:sldId id="390" r:id="rId4"/>
    <p:sldId id="391" r:id="rId5"/>
    <p:sldId id="365" r:id="rId6"/>
    <p:sldId id="366" r:id="rId7"/>
    <p:sldId id="385" r:id="rId8"/>
    <p:sldId id="296" r:id="rId9"/>
    <p:sldId id="384" r:id="rId10"/>
    <p:sldId id="371" r:id="rId11"/>
    <p:sldId id="388" r:id="rId12"/>
    <p:sldId id="389" r:id="rId13"/>
    <p:sldId id="363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48" autoAdjust="0"/>
  </p:normalViewPr>
  <p:slideViewPr>
    <p:cSldViewPr>
      <p:cViewPr>
        <p:scale>
          <a:sx n="72" d="100"/>
          <a:sy n="72" d="100"/>
        </p:scale>
        <p:origin x="-12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610"/>
    </p:cViewPr>
  </p:sorterViewPr>
  <p:notesViewPr>
    <p:cSldViewPr>
      <p:cViewPr varScale="1">
        <p:scale>
          <a:sx n="53" d="100"/>
          <a:sy n="53" d="100"/>
        </p:scale>
        <p:origin x="-28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950EA-0610-4D39-969D-C45464E93020}" type="datetimeFigureOut">
              <a:rPr lang="pl-PL" smtClean="0"/>
              <a:t>2014-01-06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BDDE0-B82F-4B99-A47B-BF290E0DBB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328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281FF-95FC-4CE9-8A7E-1C64558F1944}" type="datetimeFigureOut">
              <a:rPr lang="pl-PL" smtClean="0"/>
              <a:t>2014-01-06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A16CA-E539-4C4B-B1B9-4B90304245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453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A16CA-E539-4C4B-B1B9-4B9030424583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7593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33EA6-9282-475A-9374-F9DA86A21537}" type="datetimeFigureOut">
              <a:rPr lang="pl-PL" smtClean="0"/>
              <a:t>2014-01-06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916F-923B-4E48-8F7C-41C5FAB286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33EA6-9282-475A-9374-F9DA86A21537}" type="datetimeFigureOut">
              <a:rPr lang="pl-PL" smtClean="0"/>
              <a:t>2014-01-06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916F-923B-4E48-8F7C-41C5FAB286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33EA6-9282-475A-9374-F9DA86A21537}" type="datetimeFigureOut">
              <a:rPr lang="pl-PL" smtClean="0"/>
              <a:t>2014-01-06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916F-923B-4E48-8F7C-41C5FAB286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6C126-A327-4655-940B-4E7C09DF96B8}" type="datetimeFigureOut">
              <a:rPr lang="pl-PL" smtClean="0"/>
              <a:t>2014-01-06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EEE2-65A4-4D7F-A3B9-1097865DD5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7922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6C126-A327-4655-940B-4E7C09DF96B8}" type="datetimeFigureOut">
              <a:rPr lang="pl-PL" smtClean="0"/>
              <a:t>2014-01-06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EEE2-65A4-4D7F-A3B9-1097865DD5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0916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6C126-A327-4655-940B-4E7C09DF96B8}" type="datetimeFigureOut">
              <a:rPr lang="pl-PL" smtClean="0"/>
              <a:t>2014-01-06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EEE2-65A4-4D7F-A3B9-1097865DD5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0180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6C126-A327-4655-940B-4E7C09DF96B8}" type="datetimeFigureOut">
              <a:rPr lang="pl-PL" smtClean="0"/>
              <a:t>2014-01-06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EEE2-65A4-4D7F-A3B9-1097865DD5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9513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6C126-A327-4655-940B-4E7C09DF96B8}" type="datetimeFigureOut">
              <a:rPr lang="pl-PL" smtClean="0"/>
              <a:t>2014-01-06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EEE2-65A4-4D7F-A3B9-1097865DD5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9945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6C126-A327-4655-940B-4E7C09DF96B8}" type="datetimeFigureOut">
              <a:rPr lang="pl-PL" smtClean="0"/>
              <a:t>2014-01-06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EEE2-65A4-4D7F-A3B9-1097865DD5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54397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6C126-A327-4655-940B-4E7C09DF96B8}" type="datetimeFigureOut">
              <a:rPr lang="pl-PL" smtClean="0"/>
              <a:t>2014-01-06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EEE2-65A4-4D7F-A3B9-1097865DD5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20562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6C126-A327-4655-940B-4E7C09DF96B8}" type="datetimeFigureOut">
              <a:rPr lang="pl-PL" smtClean="0"/>
              <a:t>2014-01-06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EEE2-65A4-4D7F-A3B9-1097865DD5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6615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33EA6-9282-475A-9374-F9DA86A21537}" type="datetimeFigureOut">
              <a:rPr lang="pl-PL" smtClean="0"/>
              <a:t>2014-01-06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916F-923B-4E48-8F7C-41C5FAB286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6C126-A327-4655-940B-4E7C09DF96B8}" type="datetimeFigureOut">
              <a:rPr lang="pl-PL" smtClean="0"/>
              <a:t>2014-01-06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EEE2-65A4-4D7F-A3B9-1097865DD5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41666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6C126-A327-4655-940B-4E7C09DF96B8}" type="datetimeFigureOut">
              <a:rPr lang="pl-PL" smtClean="0"/>
              <a:t>2014-01-06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EEE2-65A4-4D7F-A3B9-1097865DD5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569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6C126-A327-4655-940B-4E7C09DF96B8}" type="datetimeFigureOut">
              <a:rPr lang="pl-PL" smtClean="0"/>
              <a:t>2014-01-06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EEE2-65A4-4D7F-A3B9-1097865DD5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178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33EA6-9282-475A-9374-F9DA86A21537}" type="datetimeFigureOut">
              <a:rPr lang="pl-PL" smtClean="0"/>
              <a:t>2014-01-06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916F-923B-4E48-8F7C-41C5FAB286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33EA6-9282-475A-9374-F9DA86A21537}" type="datetimeFigureOut">
              <a:rPr lang="pl-PL" smtClean="0"/>
              <a:t>2014-01-06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916F-923B-4E48-8F7C-41C5FAB286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33EA6-9282-475A-9374-F9DA86A21537}" type="datetimeFigureOut">
              <a:rPr lang="pl-PL" smtClean="0"/>
              <a:t>2014-01-06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916F-923B-4E48-8F7C-41C5FAB286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33EA6-9282-475A-9374-F9DA86A21537}" type="datetimeFigureOut">
              <a:rPr lang="pl-PL" smtClean="0"/>
              <a:t>2014-01-06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916F-923B-4E48-8F7C-41C5FAB286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33EA6-9282-475A-9374-F9DA86A21537}" type="datetimeFigureOut">
              <a:rPr lang="pl-PL" smtClean="0"/>
              <a:t>2014-01-06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916F-923B-4E48-8F7C-41C5FAB286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33EA6-9282-475A-9374-F9DA86A21537}" type="datetimeFigureOut">
              <a:rPr lang="pl-PL" smtClean="0"/>
              <a:t>2014-01-06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916F-923B-4E48-8F7C-41C5FAB286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33EA6-9282-475A-9374-F9DA86A21537}" type="datetimeFigureOut">
              <a:rPr lang="pl-PL" smtClean="0"/>
              <a:t>2014-01-06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916F-923B-4E48-8F7C-41C5FAB286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33EA6-9282-475A-9374-F9DA86A21537}" type="datetimeFigureOut">
              <a:rPr lang="pl-PL" smtClean="0"/>
              <a:t>2014-01-06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916F-923B-4E48-8F7C-41C5FAB286F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6C126-A327-4655-940B-4E7C09DF96B8}" type="datetimeFigureOut">
              <a:rPr lang="pl-PL" smtClean="0"/>
              <a:t>2014-01-06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EEE2-65A4-4D7F-A3B9-1097865DD5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1466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71500" y="1268760"/>
            <a:ext cx="83209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4400" b="1" dirty="0" smtClean="0"/>
          </a:p>
          <a:p>
            <a:pPr algn="ctr"/>
            <a:r>
              <a:rPr lang="pl-PL" sz="4400" b="1" dirty="0" smtClean="0"/>
              <a:t>Budowanie wizerunku</a:t>
            </a:r>
            <a:endParaRPr lang="pl-PL" sz="4400" b="1" dirty="0" smtClean="0"/>
          </a:p>
          <a:p>
            <a:pPr algn="ctr"/>
            <a:endParaRPr lang="pl-PL" sz="3200" dirty="0" smtClean="0"/>
          </a:p>
          <a:p>
            <a:pPr algn="ctr"/>
            <a:endParaRPr lang="pl-PL" sz="3200" dirty="0"/>
          </a:p>
          <a:p>
            <a:pPr algn="ctr"/>
            <a:endParaRPr lang="pl-PL" sz="3200" dirty="0" smtClean="0"/>
          </a:p>
          <a:p>
            <a:pPr algn="ctr"/>
            <a:endParaRPr lang="pl-PL" sz="3200" dirty="0"/>
          </a:p>
          <a:p>
            <a:pPr algn="ctr"/>
            <a:r>
              <a:rPr lang="pl-PL" sz="3200" dirty="0" smtClean="0"/>
              <a:t>Marcin Sobaszek </a:t>
            </a:r>
          </a:p>
          <a:p>
            <a:pPr algn="ctr"/>
            <a:r>
              <a:rPr lang="pl-PL" sz="2400" dirty="0" smtClean="0"/>
              <a:t>Wałbrzych 7.01.2014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1716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882928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pl-PL" sz="2200" b="1" dirty="0" smtClean="0"/>
              <a:t>Kampania </a:t>
            </a:r>
            <a:r>
              <a:rPr lang="pl-PL" sz="2200" b="1" dirty="0" smtClean="0"/>
              <a:t>promocyjna </a:t>
            </a:r>
            <a:r>
              <a:rPr lang="pl-PL" sz="2200" b="1" dirty="0" smtClean="0"/>
              <a:t>- </a:t>
            </a:r>
            <a:r>
              <a:rPr lang="pl-PL" sz="2200" b="1" dirty="0" smtClean="0"/>
              <a:t>kroki</a:t>
            </a:r>
            <a:endParaRPr lang="pl-PL" sz="2200" b="1" dirty="0" smtClean="0"/>
          </a:p>
          <a:p>
            <a:pPr fontAlgn="t"/>
            <a:endParaRPr lang="pl-PL" sz="2200" dirty="0"/>
          </a:p>
          <a:p>
            <a:pPr marL="457200" indent="-457200" fontAlgn="t">
              <a:buAutoNum type="arabicPeriod"/>
            </a:pPr>
            <a:r>
              <a:rPr lang="pl-PL" sz="2200" dirty="0" smtClean="0"/>
              <a:t>Organizacja kampanii, </a:t>
            </a:r>
            <a:r>
              <a:rPr lang="pl-PL" sz="2200" dirty="0"/>
              <a:t>czyli jaka jest Twoja </a:t>
            </a:r>
            <a:r>
              <a:rPr lang="pl-PL" sz="2200" dirty="0" smtClean="0"/>
              <a:t>szkoła </a:t>
            </a:r>
            <a:r>
              <a:rPr lang="pl-PL" sz="2200" dirty="0"/>
              <a:t>i kim </a:t>
            </a:r>
            <a:r>
              <a:rPr lang="pl-PL" sz="2200" dirty="0" smtClean="0"/>
              <a:t>się </a:t>
            </a:r>
            <a:r>
              <a:rPr lang="pl-PL" sz="2200" dirty="0"/>
              <a:t>zajmuje? </a:t>
            </a:r>
            <a:r>
              <a:rPr lang="pl-PL" sz="2200" dirty="0" smtClean="0"/>
              <a:t>– określ swoją </a:t>
            </a:r>
            <a:r>
              <a:rPr lang="pl-PL" sz="2200" dirty="0" smtClean="0"/>
              <a:t>placówkę </a:t>
            </a:r>
            <a:r>
              <a:rPr lang="pl-PL" sz="2200" dirty="0" smtClean="0"/>
              <a:t>jednym słowem, które ją wyróżnia a następnie użyj je w haśle swojej kampanii, w głównym przekazie, </a:t>
            </a:r>
          </a:p>
          <a:p>
            <a:pPr marL="457200" indent="-457200" fontAlgn="t">
              <a:buAutoNum type="arabicPeriod"/>
            </a:pPr>
            <a:r>
              <a:rPr lang="pl-PL" sz="2200" dirty="0" smtClean="0"/>
              <a:t>Adresaci </a:t>
            </a:r>
            <a:r>
              <a:rPr lang="pl-PL" sz="2200" dirty="0"/>
              <a:t>działań komunikacyjnych, czyli do kogo chcesz mówić? </a:t>
            </a:r>
            <a:r>
              <a:rPr lang="pl-PL" sz="2200" dirty="0" smtClean="0"/>
              <a:t>Stwórz profile potencjalnych </a:t>
            </a:r>
            <a:r>
              <a:rPr lang="pl-PL" sz="2200" dirty="0" smtClean="0"/>
              <a:t>odbiorców, </a:t>
            </a:r>
            <a:r>
              <a:rPr lang="pl-PL" sz="2200" dirty="0" smtClean="0"/>
              <a:t>sprawdź wiarygodność swojej </a:t>
            </a:r>
            <a:r>
              <a:rPr lang="pl-PL" sz="2200" dirty="0" smtClean="0"/>
              <a:t>placówki </a:t>
            </a:r>
            <a:r>
              <a:rPr lang="pl-PL" sz="2200" dirty="0" smtClean="0"/>
              <a:t>i jej wizerunek, </a:t>
            </a:r>
          </a:p>
          <a:p>
            <a:pPr marL="457200" indent="-457200" fontAlgn="t">
              <a:buAutoNum type="arabicPeriod"/>
            </a:pPr>
            <a:r>
              <a:rPr lang="pl-PL" sz="2200" dirty="0" smtClean="0"/>
              <a:t>Niech </a:t>
            </a:r>
            <a:r>
              <a:rPr lang="pl-PL" sz="2200" dirty="0"/>
              <a:t>Cię zauważą, zapamiętają i zareagują </a:t>
            </a:r>
            <a:r>
              <a:rPr lang="pl-PL" sz="2200" dirty="0" smtClean="0"/>
              <a:t>– opracuj strategie kampanii, wybierz silny i czytelny komunikat, zastanów się gdzie spotkasz </a:t>
            </a:r>
            <a:r>
              <a:rPr lang="pl-PL" sz="2200" dirty="0" smtClean="0"/>
              <a:t>potencjalnych odbiorców </a:t>
            </a:r>
            <a:r>
              <a:rPr lang="pl-PL" sz="2200" dirty="0" smtClean="0"/>
              <a:t>swojej kampanii, zastanów się gdzie i w jaki sposób będziesz eksponować swoją kampanię, znajdź odpowiednie miejsce pasujące do twojej kampanii</a:t>
            </a:r>
          </a:p>
          <a:p>
            <a:pPr fontAlgn="t"/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41055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71500" y="882928"/>
            <a:ext cx="83209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pl-PL" sz="2200" b="1" dirty="0" smtClean="0"/>
              <a:t>Kampania </a:t>
            </a:r>
            <a:r>
              <a:rPr lang="pl-PL" sz="2200" b="1" dirty="0" smtClean="0"/>
              <a:t>promocyjna </a:t>
            </a:r>
            <a:r>
              <a:rPr lang="pl-PL" sz="2200" b="1" dirty="0" smtClean="0"/>
              <a:t>- </a:t>
            </a:r>
            <a:r>
              <a:rPr lang="pl-PL" sz="2200" b="1" dirty="0" smtClean="0"/>
              <a:t>kroki</a:t>
            </a:r>
            <a:endParaRPr lang="pl-PL" sz="2200" b="1" dirty="0" smtClean="0"/>
          </a:p>
          <a:p>
            <a:pPr fontAlgn="t"/>
            <a:endParaRPr lang="pl-PL" sz="2200" dirty="0"/>
          </a:p>
          <a:p>
            <a:pPr marL="457200" indent="-457200" fontAlgn="t">
              <a:buFont typeface="+mj-lt"/>
              <a:buAutoNum type="arabicPeriod" startAt="4"/>
            </a:pPr>
            <a:r>
              <a:rPr lang="pl-PL" sz="2200" dirty="0" smtClean="0"/>
              <a:t>Zastanów się nad formami dotarcia do odbiorców kampanii, (portale społecznościowe, mailing, strony www, serwisy </a:t>
            </a:r>
            <a:r>
              <a:rPr lang="pl-PL" sz="2200" dirty="0" smtClean="0"/>
              <a:t>lokalne, </a:t>
            </a:r>
            <a:r>
              <a:rPr lang="pl-PL" sz="2200" dirty="0" smtClean="0"/>
              <a:t>akcje, </a:t>
            </a:r>
            <a:r>
              <a:rPr lang="pl-PL" sz="2200" dirty="0" smtClean="0"/>
              <a:t>happeningi), </a:t>
            </a:r>
            <a:endParaRPr lang="pl-PL" sz="2200" dirty="0" smtClean="0"/>
          </a:p>
          <a:p>
            <a:pPr marL="457200" indent="-457200" fontAlgn="t">
              <a:buFont typeface="+mj-lt"/>
              <a:buAutoNum type="arabicPeriod" startAt="4"/>
            </a:pPr>
            <a:r>
              <a:rPr lang="pl-PL" sz="2200" dirty="0" smtClean="0"/>
              <a:t>Stwórz Harmonogram swojej kampanii, wraz z podziałem zadań, odpowiedzialności i czasu.</a:t>
            </a:r>
          </a:p>
          <a:p>
            <a:pPr marL="457200" indent="-457200" fontAlgn="t">
              <a:buFont typeface="+mj-lt"/>
              <a:buAutoNum type="arabicPeriod" startAt="4"/>
            </a:pPr>
            <a:r>
              <a:rPr lang="pl-PL" sz="2200" dirty="0"/>
              <a:t>Kontrola, </a:t>
            </a:r>
            <a:r>
              <a:rPr lang="pl-PL" sz="2200" dirty="0" smtClean="0"/>
              <a:t>sprawd</a:t>
            </a:r>
            <a:r>
              <a:rPr lang="pl-PL" sz="2200" dirty="0"/>
              <a:t>ź</a:t>
            </a:r>
            <a:r>
              <a:rPr lang="pl-PL" sz="2200" dirty="0" smtClean="0"/>
              <a:t> </a:t>
            </a:r>
            <a:r>
              <a:rPr lang="pl-PL" sz="2200" dirty="0"/>
              <a:t>jakie to przyniosło </a:t>
            </a:r>
            <a:r>
              <a:rPr lang="pl-PL" sz="2200" dirty="0" smtClean="0"/>
              <a:t>efekty,  </a:t>
            </a:r>
          </a:p>
          <a:p>
            <a:pPr marL="1160463" indent="-457200">
              <a:buFont typeface="Arial" panose="020B0604020202020204" pitchFamily="34" charset="0"/>
              <a:buChar char="•"/>
            </a:pPr>
            <a:r>
              <a:rPr lang="pl-PL" sz="2200" dirty="0"/>
              <a:t>czy nasz przekaz był zrozumiały? </a:t>
            </a:r>
          </a:p>
          <a:p>
            <a:pPr marL="1160463" indent="-457200">
              <a:buFont typeface="Arial" panose="020B0604020202020204" pitchFamily="34" charset="0"/>
              <a:buChar char="•"/>
            </a:pPr>
            <a:r>
              <a:rPr lang="pl-PL" sz="2200" dirty="0"/>
              <a:t>czy kierowaliśmy go do właściwych ludzi? </a:t>
            </a:r>
          </a:p>
          <a:p>
            <a:pPr marL="1160463" indent="-457200">
              <a:buFont typeface="Arial" panose="020B0604020202020204" pitchFamily="34" charset="0"/>
              <a:buChar char="•"/>
            </a:pPr>
            <a:r>
              <a:rPr lang="pl-PL" sz="2200" dirty="0"/>
              <a:t>czy kampania została dobrze zaplanowana? 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pl-PL" sz="2200" dirty="0" smtClean="0"/>
              <a:t>Buduj dobry wizerunek </a:t>
            </a:r>
            <a:r>
              <a:rPr lang="pl-PL" sz="2200" dirty="0" smtClean="0"/>
              <a:t>placówki </a:t>
            </a:r>
            <a:r>
              <a:rPr lang="pl-PL" sz="2200" dirty="0" smtClean="0"/>
              <a:t>(podziękowania, maile, listy itp..)</a:t>
            </a:r>
            <a:endParaRPr lang="pl-PL" sz="2200" dirty="0"/>
          </a:p>
          <a:p>
            <a:pPr fontAlgn="t"/>
            <a:endParaRPr lang="pl-PL" sz="2200" dirty="0"/>
          </a:p>
          <a:p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6036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71500" y="1268760"/>
            <a:ext cx="832098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4400" b="1" dirty="0" smtClean="0"/>
          </a:p>
          <a:p>
            <a:pPr algn="ctr"/>
            <a:r>
              <a:rPr lang="pl-PL" sz="4400" b="1" dirty="0" smtClean="0"/>
              <a:t>Dziękuję </a:t>
            </a:r>
          </a:p>
          <a:p>
            <a:pPr algn="ctr"/>
            <a:endParaRPr lang="pl-PL" sz="3200" dirty="0" smtClean="0"/>
          </a:p>
          <a:p>
            <a:pPr algn="ctr"/>
            <a:endParaRPr lang="pl-PL" sz="3200" dirty="0"/>
          </a:p>
          <a:p>
            <a:pPr algn="ctr"/>
            <a:r>
              <a:rPr lang="pl-PL" sz="3200" dirty="0" smtClean="0"/>
              <a:t>Marcin Sobaszek </a:t>
            </a:r>
          </a:p>
          <a:p>
            <a:pPr algn="ctr"/>
            <a:r>
              <a:rPr lang="pl-PL" sz="2400" i="1" dirty="0" smtClean="0"/>
              <a:t>Tel. 501 411 199</a:t>
            </a:r>
            <a:endParaRPr lang="pl-PL" sz="2400" i="1" dirty="0"/>
          </a:p>
        </p:txBody>
      </p:sp>
    </p:spTree>
    <p:extLst>
      <p:ext uri="{BB962C8B-B14F-4D97-AF65-F5344CB8AC3E}">
        <p14:creationId xmlns:p14="http://schemas.microsoft.com/office/powerpoint/2010/main" val="53559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71500" y="510081"/>
            <a:ext cx="832098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400" b="1" dirty="0" smtClean="0"/>
              <a:t>Budowanie wizerunku – public relations (PR)</a:t>
            </a:r>
          </a:p>
          <a:p>
            <a:pPr algn="ctr"/>
            <a:endParaRPr lang="pl-PL" sz="4400" b="1" dirty="0" smtClean="0"/>
          </a:p>
          <a:p>
            <a:r>
              <a:rPr lang="pl-PL" sz="2400" dirty="0" smtClean="0"/>
              <a:t>PR </a:t>
            </a:r>
            <a:r>
              <a:rPr lang="pl-PL" sz="2400" dirty="0"/>
              <a:t>możemy krótko określić jako komunikowanie się </a:t>
            </a:r>
            <a:r>
              <a:rPr lang="pl-PL" sz="2400" dirty="0" smtClean="0"/>
              <a:t>instytucji z otoczeniem, public </a:t>
            </a:r>
            <a:r>
              <a:rPr lang="pl-PL" sz="2400" dirty="0"/>
              <a:t>relations to: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2400" dirty="0"/>
              <a:t>badanie i analiza reputacji i wizerunku </a:t>
            </a:r>
            <a:r>
              <a:rPr lang="pl-PL" sz="2400" dirty="0" smtClean="0"/>
              <a:t>placówki </a:t>
            </a:r>
            <a:r>
              <a:rPr lang="pl-PL" sz="2400" dirty="0"/>
              <a:t>w jej </a:t>
            </a:r>
            <a:r>
              <a:rPr lang="pl-PL" sz="2400" dirty="0" smtClean="0"/>
              <a:t>otoczeniu,</a:t>
            </a:r>
            <a:endParaRPr lang="pl-PL" sz="24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2400" dirty="0"/>
              <a:t>sposób komunikowania się </a:t>
            </a:r>
            <a:r>
              <a:rPr lang="pl-PL" sz="2400" dirty="0" smtClean="0"/>
              <a:t>placówki </a:t>
            </a:r>
            <a:r>
              <a:rPr lang="pl-PL" sz="2400" dirty="0"/>
              <a:t>z jego otoczeniem,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2400" dirty="0"/>
              <a:t>sposób na pozyskanie i utrzymanie reputacji i </a:t>
            </a:r>
            <a:r>
              <a:rPr lang="pl-PL" sz="2400" dirty="0" smtClean="0"/>
              <a:t>wizerunku,</a:t>
            </a:r>
            <a:endParaRPr lang="pl-PL" sz="24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2400" dirty="0"/>
              <a:t>jedna z funkcji zarządzania, ułatwiająca osiągnięcie zamierzonych </a:t>
            </a:r>
            <a:r>
              <a:rPr lang="pl-PL" sz="2400" dirty="0" smtClean="0"/>
              <a:t>celów,</a:t>
            </a:r>
            <a:endParaRPr lang="pl-PL" sz="24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2400" dirty="0"/>
              <a:t>planowanie i realizacja działań w długim horyzoncie czasowym</a:t>
            </a:r>
            <a:r>
              <a:rPr lang="pl-PL" sz="2400" dirty="0" smtClean="0"/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31606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71500" y="510081"/>
            <a:ext cx="83209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400" b="1" dirty="0" smtClean="0"/>
              <a:t>Budowanie wizerunku – public relations (PR)</a:t>
            </a:r>
          </a:p>
          <a:p>
            <a:pPr algn="ctr"/>
            <a:endParaRPr lang="pl-PL" sz="3200" b="1" dirty="0" smtClean="0"/>
          </a:p>
          <a:p>
            <a:r>
              <a:rPr lang="pl-PL" sz="2400" dirty="0" smtClean="0"/>
              <a:t>PR możemy podzielić na zewnętrzny i wewnętrzny </a:t>
            </a:r>
            <a:r>
              <a:rPr lang="pl-PL" sz="2400" dirty="0"/>
              <a:t>(pracownicy, </a:t>
            </a:r>
            <a:r>
              <a:rPr lang="pl-PL" sz="2400" dirty="0" smtClean="0"/>
              <a:t>uczniowie).</a:t>
            </a:r>
          </a:p>
          <a:p>
            <a:r>
              <a:rPr lang="pl-PL" sz="2400" dirty="0" smtClean="0"/>
              <a:t> </a:t>
            </a:r>
          </a:p>
          <a:p>
            <a:r>
              <a:rPr lang="pl-PL" sz="2400" dirty="0" smtClean="0"/>
              <a:t>Otoczenie placówki </a:t>
            </a:r>
            <a:r>
              <a:rPr lang="pl-PL" sz="2400" dirty="0"/>
              <a:t>to </a:t>
            </a:r>
            <a:r>
              <a:rPr lang="pl-PL" sz="2400" dirty="0" smtClean="0"/>
              <a:t>wszystkie </a:t>
            </a:r>
            <a:r>
              <a:rPr lang="pl-PL" sz="2400" dirty="0"/>
              <a:t>pojedyncze osoby, ich grupy jak i całe podmioty, które aktualnie lub potencjalnie mają wpływ na to czy </a:t>
            </a:r>
            <a:r>
              <a:rPr lang="pl-PL" sz="2400" dirty="0" smtClean="0"/>
              <a:t>placówka </a:t>
            </a:r>
            <a:r>
              <a:rPr lang="pl-PL" sz="2400" dirty="0"/>
              <a:t>będzie w stanie osiągnąć wyznaczone cele</a:t>
            </a:r>
            <a:r>
              <a:rPr lang="pl-PL" sz="2400" dirty="0" smtClean="0"/>
              <a:t>.</a:t>
            </a:r>
          </a:p>
          <a:p>
            <a:endParaRPr lang="pl-PL" sz="2400" dirty="0"/>
          </a:p>
          <a:p>
            <a:r>
              <a:rPr lang="pl-PL" sz="2400" dirty="0"/>
              <a:t>Grupy docelowe działań PR: pracownicy, </a:t>
            </a:r>
            <a:r>
              <a:rPr lang="pl-PL" sz="2400" dirty="0" smtClean="0"/>
              <a:t>beneficjenci, społeczności lokalne</a:t>
            </a:r>
            <a:r>
              <a:rPr lang="pl-PL" sz="2400" dirty="0"/>
              <a:t>, władze rządowe i samorządowe, inne </a:t>
            </a:r>
            <a:r>
              <a:rPr lang="pl-PL" sz="2400" dirty="0" smtClean="0"/>
              <a:t>organizacje i instytucje.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01563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83567" y="1052736"/>
            <a:ext cx="807149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l-PL" sz="2400" b="1" dirty="0" smtClean="0"/>
              <a:t>Od </a:t>
            </a:r>
            <a:r>
              <a:rPr lang="pl-PL" sz="2400" b="1" dirty="0"/>
              <a:t>c</a:t>
            </a:r>
            <a:r>
              <a:rPr lang="pl-PL" sz="2400" b="1" dirty="0" smtClean="0"/>
              <a:t>zego zacząć </a:t>
            </a:r>
            <a:r>
              <a:rPr lang="pl-PL" sz="2400" b="1" dirty="0" smtClean="0"/>
              <a:t>budowanie wizerunku</a:t>
            </a:r>
            <a:r>
              <a:rPr lang="pl-PL" sz="2400" b="1" dirty="0" smtClean="0"/>
              <a:t>?</a:t>
            </a:r>
            <a:endParaRPr lang="pl-PL" sz="2400" b="1" dirty="0" smtClean="0"/>
          </a:p>
          <a:p>
            <a:pPr fontAlgn="base"/>
            <a:endParaRPr lang="pl-PL" sz="2400" dirty="0" smtClean="0"/>
          </a:p>
          <a:p>
            <a:pPr marL="457200" indent="-457200">
              <a:buAutoNum type="alphaUcPeriod"/>
            </a:pPr>
            <a:r>
              <a:rPr lang="pl-PL" sz="2400" dirty="0" smtClean="0"/>
              <a:t>Popraw/opracuj - logo/materiały/stronę </a:t>
            </a:r>
            <a:r>
              <a:rPr lang="pl-PL" sz="2400" dirty="0" smtClean="0"/>
              <a:t>www.</a:t>
            </a:r>
          </a:p>
          <a:p>
            <a:pPr marL="457200" indent="-457200">
              <a:buAutoNum type="alphaUcPeriod"/>
            </a:pPr>
            <a:r>
              <a:rPr lang="pl-PL" sz="2400" dirty="0" smtClean="0"/>
              <a:t>Dokonaj analizy interesariuszy. </a:t>
            </a:r>
          </a:p>
          <a:p>
            <a:pPr marL="457200" indent="-457200">
              <a:buAutoNum type="alphaUcPeriod"/>
            </a:pPr>
            <a:r>
              <a:rPr lang="pl-PL" sz="2400" dirty="0" smtClean="0"/>
              <a:t>Poznaj „konkurencję”.</a:t>
            </a:r>
          </a:p>
          <a:p>
            <a:pPr marL="457200" indent="-457200">
              <a:buAutoNum type="alphaUcPeriod"/>
            </a:pPr>
            <a:r>
              <a:rPr lang="pl-PL" sz="2400" dirty="0" smtClean="0"/>
              <a:t>Sformułuj </a:t>
            </a:r>
            <a:r>
              <a:rPr lang="pl-PL" sz="2400" dirty="0"/>
              <a:t>i dopracuj twój </a:t>
            </a:r>
            <a:r>
              <a:rPr lang="pl-PL" sz="2400" dirty="0" smtClean="0"/>
              <a:t>„Wielki Cel”. </a:t>
            </a:r>
            <a:endParaRPr lang="pl-PL" sz="2400" dirty="0" smtClean="0"/>
          </a:p>
          <a:p>
            <a:pPr marL="457200" indent="-457200">
              <a:buAutoNum type="alphaUcPeriod"/>
            </a:pPr>
            <a:r>
              <a:rPr lang="pl-PL" sz="2400" dirty="0" smtClean="0"/>
              <a:t>Znajdź </a:t>
            </a:r>
            <a:r>
              <a:rPr lang="pl-PL" sz="2400" dirty="0"/>
              <a:t>swoich fanów</a:t>
            </a:r>
            <a:r>
              <a:rPr lang="pl-PL" sz="2400" dirty="0" smtClean="0"/>
              <a:t>. </a:t>
            </a:r>
          </a:p>
          <a:p>
            <a:pPr marL="457200" indent="-457200">
              <a:buAutoNum type="alphaUcPeriod"/>
            </a:pPr>
            <a:r>
              <a:rPr lang="pl-PL" sz="2400" dirty="0" smtClean="0"/>
              <a:t>Bądź </a:t>
            </a:r>
            <a:r>
              <a:rPr lang="pl-PL" sz="2400" dirty="0"/>
              <a:t>zdyscyplinowany i wytrwały</a:t>
            </a:r>
            <a:r>
              <a:rPr lang="pl-PL" sz="2400" dirty="0" smtClean="0"/>
              <a:t>. </a:t>
            </a:r>
          </a:p>
          <a:p>
            <a:pPr marL="457200" indent="-457200">
              <a:buAutoNum type="alphaUcPeriod"/>
            </a:pPr>
            <a:r>
              <a:rPr lang="pl-PL" sz="2400" dirty="0" smtClean="0"/>
              <a:t>Wyjdź </a:t>
            </a:r>
            <a:r>
              <a:rPr lang="pl-PL" sz="2400" dirty="0"/>
              <a:t>do ludzi</a:t>
            </a:r>
            <a:r>
              <a:rPr lang="pl-PL" sz="2400" dirty="0" smtClean="0"/>
              <a:t>. </a:t>
            </a:r>
          </a:p>
          <a:p>
            <a:pPr marL="457200" indent="-457200">
              <a:buAutoNum type="alphaUcPeriod"/>
            </a:pPr>
            <a:r>
              <a:rPr lang="pl-PL" sz="2400" dirty="0" smtClean="0"/>
              <a:t>Bądź </a:t>
            </a:r>
            <a:r>
              <a:rPr lang="pl-PL" sz="2400" dirty="0"/>
              <a:t>w czymś bezkonkurencyjny</a:t>
            </a:r>
            <a:r>
              <a:rPr lang="pl-PL" sz="2400" dirty="0" smtClean="0"/>
              <a:t>. </a:t>
            </a:r>
          </a:p>
          <a:p>
            <a:pPr marL="457200" indent="-457200">
              <a:buAutoNum type="alphaUcPeriod"/>
            </a:pPr>
            <a:r>
              <a:rPr lang="en-US" sz="2400" dirty="0" err="1" smtClean="0"/>
              <a:t>Ułóż</a:t>
            </a:r>
            <a:r>
              <a:rPr lang="en-US" sz="2400" dirty="0" smtClean="0"/>
              <a:t> </a:t>
            </a:r>
            <a:r>
              <a:rPr lang="en-US" sz="2400" dirty="0" err="1"/>
              <a:t>i</a:t>
            </a:r>
            <a:r>
              <a:rPr lang="en-US" sz="2400" dirty="0"/>
              <a:t> stale </a:t>
            </a:r>
            <a:r>
              <a:rPr lang="en-US" sz="2400" dirty="0" err="1"/>
              <a:t>doskonal</a:t>
            </a:r>
            <a:r>
              <a:rPr lang="en-US" sz="2400" dirty="0"/>
              <a:t> „test windy</a:t>
            </a:r>
            <a:r>
              <a:rPr lang="en-US" sz="2400" dirty="0" smtClean="0"/>
              <a:t>”.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09234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73856" y="892191"/>
            <a:ext cx="83962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l-PL" sz="2400" b="1" dirty="0" smtClean="0"/>
              <a:t>Analiza Interesariuszy: </a:t>
            </a:r>
          </a:p>
          <a:p>
            <a:pPr fontAlgn="base"/>
            <a:endParaRPr lang="pl-PL" sz="2400" b="1" dirty="0"/>
          </a:p>
          <a:p>
            <a:r>
              <a:rPr lang="pl-PL" sz="2400" dirty="0"/>
              <a:t>Interesariusze to wszystkie podmioty (ludzie, społeczności</a:t>
            </a:r>
          </a:p>
          <a:p>
            <a:r>
              <a:rPr lang="pl-PL" sz="2400" dirty="0"/>
              <a:t>i instytucje), które są ważne dla </a:t>
            </a:r>
            <a:r>
              <a:rPr lang="pl-PL" sz="2400" dirty="0" smtClean="0"/>
              <a:t>naszej działalności. </a:t>
            </a:r>
            <a:r>
              <a:rPr lang="pl-PL" sz="2400" dirty="0"/>
              <a:t>Nie zawsze między </a:t>
            </a:r>
            <a:r>
              <a:rPr lang="pl-PL" sz="2400" dirty="0" smtClean="0"/>
              <a:t>placówką </a:t>
            </a:r>
            <a:r>
              <a:rPr lang="pl-PL" sz="2400" dirty="0" smtClean="0"/>
              <a:t>a </a:t>
            </a:r>
            <a:r>
              <a:rPr lang="pl-PL" sz="2400" dirty="0"/>
              <a:t>danym interesariuszem istnieją pozytywne relacje</a:t>
            </a:r>
            <a:r>
              <a:rPr lang="pl-PL" sz="2400" dirty="0" smtClean="0"/>
              <a:t>. </a:t>
            </a:r>
            <a:endParaRPr lang="pl-PL" sz="2400" dirty="0"/>
          </a:p>
          <a:p>
            <a:r>
              <a:rPr lang="pl-PL" sz="2400" dirty="0"/>
              <a:t>Zgodnie z zasadami PR – należy jednak utrzymywać</a:t>
            </a:r>
            <a:r>
              <a:rPr lang="pl-PL" sz="2400" dirty="0" smtClean="0"/>
              <a:t>, planować </a:t>
            </a:r>
            <a:r>
              <a:rPr lang="pl-PL" sz="2400" dirty="0"/>
              <a:t>i uwzględniać relacje ze </a:t>
            </a:r>
            <a:r>
              <a:rPr lang="pl-PL" sz="2400" dirty="0" smtClean="0"/>
              <a:t>wszystkimi grupami </a:t>
            </a:r>
            <a:r>
              <a:rPr lang="pl-PL" sz="2400" dirty="0"/>
              <a:t>ważnymi dla </a:t>
            </a:r>
            <a:r>
              <a:rPr lang="pl-PL" sz="2400" dirty="0" smtClean="0"/>
              <a:t>placówki. </a:t>
            </a:r>
            <a:r>
              <a:rPr lang="pl-PL" sz="2400" dirty="0"/>
              <a:t>Są to zatem </a:t>
            </a:r>
            <a:r>
              <a:rPr lang="pl-PL" sz="2400" dirty="0" smtClean="0"/>
              <a:t>grupy i </a:t>
            </a:r>
            <a:r>
              <a:rPr lang="pl-PL" sz="2400" dirty="0"/>
              <a:t>ludzie pozostający z naszą </a:t>
            </a:r>
            <a:r>
              <a:rPr lang="pl-PL" sz="2400" dirty="0" smtClean="0"/>
              <a:t>szkołą </a:t>
            </a:r>
            <a:r>
              <a:rPr lang="pl-PL" sz="2400" dirty="0"/>
              <a:t>w </a:t>
            </a:r>
            <a:r>
              <a:rPr lang="pl-PL" sz="2400" dirty="0" smtClean="0"/>
              <a:t>jakichś relacjach</a:t>
            </a:r>
            <a:r>
              <a:rPr lang="pl-PL" sz="2400" dirty="0"/>
              <a:t>. </a:t>
            </a:r>
            <a:r>
              <a:rPr lang="pl-PL" sz="2400" dirty="0" smtClean="0"/>
              <a:t>Te </a:t>
            </a:r>
            <a:r>
              <a:rPr lang="pl-PL" sz="2400" dirty="0"/>
              <a:t>można kształtować lub po prostu utrzymywać</a:t>
            </a:r>
            <a:r>
              <a:rPr lang="pl-PL" sz="2400" dirty="0" smtClean="0"/>
              <a:t>. Interesariusze </a:t>
            </a:r>
            <a:r>
              <a:rPr lang="pl-PL" sz="2400" dirty="0"/>
              <a:t>mogą być do nas </a:t>
            </a:r>
            <a:r>
              <a:rPr lang="pl-PL" sz="2400" dirty="0" smtClean="0"/>
              <a:t>nastawieni pozytywnie</a:t>
            </a:r>
            <a:r>
              <a:rPr lang="pl-PL" sz="2400" dirty="0"/>
              <a:t>, neutralnie lub negatywnie. Należy </a:t>
            </a:r>
            <a:r>
              <a:rPr lang="pl-PL" sz="2400" dirty="0" smtClean="0"/>
              <a:t>się zastanowić</a:t>
            </a:r>
            <a:r>
              <a:rPr lang="pl-PL" sz="2400" dirty="0"/>
              <a:t>, którzy z nich są dla nas najważniejsi</a:t>
            </a:r>
            <a:r>
              <a:rPr lang="pl-PL" sz="2400" dirty="0" smtClean="0"/>
              <a:t>.</a:t>
            </a:r>
            <a:endParaRPr lang="pl-PL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81557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Podtytu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102027"/>
          </a:xfrm>
        </p:spPr>
        <p:txBody>
          <a:bodyPr lIns="91440" tIns="45720" rIns="91440" bIns="45720">
            <a:normAutofit/>
          </a:bodyPr>
          <a:lstStyle/>
          <a:p>
            <a:pPr marL="0" indent="0" algn="ctr" defTabSz="914400" eaLnBrk="1" hangingPunct="1">
              <a:lnSpc>
                <a:spcPct val="90000"/>
              </a:lnSpc>
              <a:buFontTx/>
              <a:buNone/>
            </a:pPr>
            <a:r>
              <a:rPr lang="pl-PL" altLang="pl-PL" sz="2600" u="sng" dirty="0" smtClean="0">
                <a:latin typeface="+mj-lt"/>
              </a:rPr>
              <a:t>Test </a:t>
            </a:r>
            <a:r>
              <a:rPr lang="pl-PL" altLang="pl-PL" sz="2600" u="sng" dirty="0" smtClean="0">
                <a:latin typeface="+mj-lt"/>
              </a:rPr>
              <a:t>Windy</a:t>
            </a:r>
          </a:p>
          <a:p>
            <a:pPr marL="0" indent="0" algn="ctr" defTabSz="914400" eaLnBrk="1" hangingPunct="1">
              <a:lnSpc>
                <a:spcPct val="90000"/>
              </a:lnSpc>
              <a:buFontTx/>
              <a:buNone/>
            </a:pPr>
            <a:endParaRPr lang="pl-PL" altLang="pl-PL" sz="2600" u="sng" dirty="0" smtClean="0">
              <a:latin typeface="+mj-lt"/>
            </a:endParaRPr>
          </a:p>
          <a:p>
            <a:pPr marL="0" indent="0">
              <a:buNone/>
            </a:pPr>
            <a:r>
              <a:rPr lang="pl-PL" sz="2000" b="1" dirty="0" smtClean="0">
                <a:latin typeface="+mj-lt"/>
              </a:rPr>
              <a:t>Pytania </a:t>
            </a:r>
            <a:r>
              <a:rPr lang="pl-PL" sz="2000" b="1" dirty="0">
                <a:latin typeface="+mj-lt"/>
              </a:rPr>
              <a:t>w teście windy</a:t>
            </a:r>
            <a:r>
              <a:rPr lang="pl-PL" sz="2000" b="1" dirty="0" smtClean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pl-PL" sz="1200" b="1" dirty="0" smtClean="0">
                <a:latin typeface="+mj-lt"/>
              </a:rPr>
              <a:t> </a:t>
            </a:r>
            <a:endParaRPr lang="pl-PL" sz="1200" dirty="0" smtClean="0">
              <a:latin typeface="+mj-lt"/>
            </a:endParaRPr>
          </a:p>
          <a:p>
            <a:r>
              <a:rPr lang="pl-PL" sz="2200" dirty="0" smtClean="0">
                <a:latin typeface="+mj-lt"/>
              </a:rPr>
              <a:t>Kim jesteśmy? Jaka jest nasza misja? </a:t>
            </a:r>
          </a:p>
          <a:p>
            <a:r>
              <a:rPr lang="pl-PL" sz="2200" dirty="0" smtClean="0">
                <a:latin typeface="+mj-lt"/>
              </a:rPr>
              <a:t>Co </a:t>
            </a:r>
            <a:r>
              <a:rPr lang="pl-PL" sz="2200" dirty="0">
                <a:latin typeface="+mj-lt"/>
              </a:rPr>
              <a:t>oferujemy? Co robimy dla innych? </a:t>
            </a:r>
          </a:p>
          <a:p>
            <a:r>
              <a:rPr lang="pl-PL" sz="2200" dirty="0" smtClean="0">
                <a:latin typeface="+mj-lt"/>
              </a:rPr>
              <a:t>W </a:t>
            </a:r>
            <a:r>
              <a:rPr lang="pl-PL" sz="2200" dirty="0">
                <a:latin typeface="+mj-lt"/>
              </a:rPr>
              <a:t>jakim obszarze działamy? Jakie są potrzeby w tym obszarze? </a:t>
            </a:r>
          </a:p>
          <a:p>
            <a:r>
              <a:rPr lang="pl-PL" sz="2200" dirty="0" smtClean="0">
                <a:latin typeface="+mj-lt"/>
              </a:rPr>
              <a:t>Kto </a:t>
            </a:r>
            <a:r>
              <a:rPr lang="pl-PL" sz="2200" dirty="0">
                <a:latin typeface="+mj-lt"/>
              </a:rPr>
              <a:t>jest naszym beneficjentem? Dla kogo działamy? Komu pomagamy? </a:t>
            </a:r>
          </a:p>
          <a:p>
            <a:r>
              <a:rPr lang="pl-PL" sz="2200" dirty="0" smtClean="0">
                <a:latin typeface="+mj-lt"/>
              </a:rPr>
              <a:t>W </a:t>
            </a:r>
            <a:r>
              <a:rPr lang="pl-PL" sz="2200" dirty="0">
                <a:latin typeface="+mj-lt"/>
              </a:rPr>
              <a:t>jaki sposób możesz nam pomóc? </a:t>
            </a:r>
          </a:p>
          <a:p>
            <a:r>
              <a:rPr lang="pl-PL" sz="2200" dirty="0" smtClean="0">
                <a:latin typeface="+mj-lt"/>
              </a:rPr>
              <a:t>Jakie </a:t>
            </a:r>
            <a:r>
              <a:rPr lang="pl-PL" sz="2200" dirty="0">
                <a:latin typeface="+mj-lt"/>
              </a:rPr>
              <a:t>odniesiesz korzyści ze współpracy z nami? </a:t>
            </a:r>
            <a:endParaRPr lang="pl-PL" altLang="pl-PL" sz="2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9673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92696"/>
            <a:ext cx="8229600" cy="1008112"/>
          </a:xfrm>
        </p:spPr>
        <p:txBody>
          <a:bodyPr>
            <a:noAutofit/>
          </a:bodyPr>
          <a:lstStyle/>
          <a:p>
            <a:r>
              <a:rPr lang="pl-PL" altLang="pl-PL" sz="3200" dirty="0" smtClean="0"/>
              <a:t>Budowanie wizerunku wśród odbiorców indywidulanych</a:t>
            </a:r>
            <a:endParaRPr lang="pl-PL" altLang="pl-PL" sz="3200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00200"/>
            <a:ext cx="842493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altLang="pl-PL" sz="2800" dirty="0" smtClean="0"/>
              <a:t> </a:t>
            </a:r>
            <a:endParaRPr lang="pl-PL" altLang="pl-PL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pl-PL" altLang="pl-PL" sz="2400" dirty="0" smtClean="0"/>
              <a:t>Stwórz profil </a:t>
            </a:r>
            <a:r>
              <a:rPr lang="pl-PL" altLang="pl-PL" sz="2400" dirty="0" smtClean="0"/>
              <a:t>odbiorcy</a:t>
            </a:r>
            <a:r>
              <a:rPr lang="pl-PL" altLang="pl-PL" sz="2400" dirty="0" smtClean="0"/>
              <a:t>: </a:t>
            </a:r>
            <a:r>
              <a:rPr lang="pl-PL" altLang="pl-PL" sz="2400" dirty="0" smtClean="0"/>
              <a:t>wiek, zainteresowania, zbieżność z naszymi </a:t>
            </a:r>
            <a:r>
              <a:rPr lang="pl-PL" altLang="pl-PL" sz="2400" dirty="0" smtClean="0"/>
              <a:t>celami, </a:t>
            </a:r>
            <a:r>
              <a:rPr lang="pl-PL" altLang="pl-PL" sz="2400" dirty="0" smtClean="0"/>
              <a:t>kogo </a:t>
            </a:r>
            <a:r>
              <a:rPr lang="pl-PL" altLang="pl-PL" sz="2400" dirty="0" smtClean="0"/>
              <a:t>możemy </a:t>
            </a:r>
            <a:r>
              <a:rPr lang="pl-PL" altLang="pl-PL" sz="2400" dirty="0" smtClean="0"/>
              <a:t>zainteresować </a:t>
            </a:r>
            <a:r>
              <a:rPr lang="pl-PL" altLang="pl-PL" sz="2400" dirty="0" smtClean="0"/>
              <a:t>naszą ofertą,</a:t>
            </a:r>
            <a:endParaRPr lang="pl-PL" altLang="pl-PL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pl-PL" altLang="pl-PL" sz="2400" dirty="0" smtClean="0"/>
              <a:t>Krąg </a:t>
            </a:r>
            <a:r>
              <a:rPr lang="pl-PL" altLang="pl-PL" sz="2400" dirty="0" smtClean="0"/>
              <a:t>„przyjaciół” </a:t>
            </a:r>
            <a:r>
              <a:rPr lang="pl-PL" altLang="pl-PL" sz="2400" dirty="0" smtClean="0"/>
              <a:t>i ich przyjaciół, </a:t>
            </a:r>
          </a:p>
          <a:p>
            <a:pPr marL="457200" indent="-457200">
              <a:buFont typeface="+mj-lt"/>
              <a:buAutoNum type="arabicPeriod"/>
            </a:pPr>
            <a:r>
              <a:rPr lang="pl-PL" altLang="pl-PL" sz="2400" dirty="0" smtClean="0"/>
              <a:t>Nasi podopieczni (byli </a:t>
            </a:r>
            <a:r>
              <a:rPr lang="pl-PL" altLang="pl-PL" sz="2400" dirty="0" smtClean="0"/>
              <a:t>lub obecni), </a:t>
            </a:r>
          </a:p>
          <a:p>
            <a:pPr marL="457200" indent="-457200">
              <a:buFont typeface="+mj-lt"/>
              <a:buAutoNum type="arabicPeriod"/>
            </a:pPr>
            <a:r>
              <a:rPr lang="pl-PL" altLang="pl-PL" sz="2400" dirty="0" smtClean="0"/>
              <a:t>Uczestnictwo w </a:t>
            </a:r>
            <a:r>
              <a:rPr lang="pl-PL" altLang="pl-PL" sz="2400" dirty="0" smtClean="0"/>
              <a:t>imprezach,</a:t>
            </a:r>
            <a:endParaRPr lang="pl-PL" altLang="pl-PL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pl-PL" altLang="pl-PL" sz="2400" dirty="0" smtClean="0"/>
              <a:t>Media – bądź widoczny, </a:t>
            </a:r>
          </a:p>
          <a:p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val="289063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936104"/>
          </a:xfrm>
        </p:spPr>
        <p:txBody>
          <a:bodyPr>
            <a:noAutofit/>
          </a:bodyPr>
          <a:lstStyle/>
          <a:p>
            <a:r>
              <a:rPr lang="pl-PL" altLang="pl-PL" sz="3200" dirty="0"/>
              <a:t>Budowanie wizerunku wśród odbiorców indywidulanych</a:t>
            </a:r>
            <a:endParaRPr lang="pl-PL" altLang="pl-PL" sz="3200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00808"/>
            <a:ext cx="8424936" cy="45259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pl-PL" altLang="pl-PL" sz="2400" dirty="0" smtClean="0"/>
              <a:t>Kontakt osobisty,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pl-PL" altLang="pl-PL" sz="2400" dirty="0" smtClean="0"/>
              <a:t>Działania marketingowe:</a:t>
            </a:r>
            <a:endParaRPr lang="pl-PL" sz="2400" dirty="0"/>
          </a:p>
          <a:p>
            <a:r>
              <a:rPr lang="pl-PL" sz="2400" dirty="0"/>
              <a:t>media masowe (TV, prasa, radio, </a:t>
            </a:r>
            <a:r>
              <a:rPr lang="pl-PL" sz="2400" dirty="0" err="1"/>
              <a:t>outdoor</a:t>
            </a:r>
            <a:r>
              <a:rPr lang="pl-PL" sz="2400" dirty="0"/>
              <a:t>, </a:t>
            </a:r>
            <a:r>
              <a:rPr lang="pl-PL" sz="2400" dirty="0" smtClean="0"/>
              <a:t>Internet), </a:t>
            </a:r>
            <a:endParaRPr lang="pl-PL" sz="2400" dirty="0"/>
          </a:p>
          <a:p>
            <a:r>
              <a:rPr lang="en-US" sz="2400" dirty="0" smtClean="0"/>
              <a:t>social </a:t>
            </a:r>
            <a:r>
              <a:rPr lang="en-US" sz="2400" dirty="0"/>
              <a:t>media (Facebook, Twitter, YouTube </a:t>
            </a:r>
            <a:r>
              <a:rPr lang="en-US" sz="2400" dirty="0" err="1"/>
              <a:t>itp</a:t>
            </a:r>
            <a:r>
              <a:rPr lang="en-US" sz="2400" dirty="0"/>
              <a:t>.), </a:t>
            </a:r>
          </a:p>
          <a:p>
            <a:r>
              <a:rPr lang="pl-PL" sz="2400" dirty="0" smtClean="0"/>
              <a:t>imprezy </a:t>
            </a:r>
            <a:r>
              <a:rPr lang="pl-PL" sz="2400" dirty="0"/>
              <a:t>specjalne, aukcje, </a:t>
            </a:r>
            <a:r>
              <a:rPr lang="pl-PL" sz="2400" dirty="0" smtClean="0"/>
              <a:t>loterie, koncerty, wydarzenia sportowe, </a:t>
            </a:r>
            <a:endParaRPr lang="pl-PL" sz="2400" dirty="0"/>
          </a:p>
          <a:p>
            <a:r>
              <a:rPr lang="pl-PL" sz="2400" dirty="0" smtClean="0"/>
              <a:t>marketing </a:t>
            </a:r>
            <a:r>
              <a:rPr lang="pl-PL" sz="2400" dirty="0"/>
              <a:t>bezpośredni </a:t>
            </a:r>
            <a:r>
              <a:rPr lang="pl-PL" sz="2400" dirty="0" smtClean="0"/>
              <a:t>(listy, e-mailing). </a:t>
            </a:r>
            <a:endParaRPr lang="pl-PL" altLang="pl-PL" sz="2400" dirty="0" smtClean="0"/>
          </a:p>
          <a:p>
            <a:pPr marL="457200" indent="-457200">
              <a:buFont typeface="+mj-lt"/>
              <a:buAutoNum type="arabicPeriod" startAt="8"/>
            </a:pPr>
            <a:r>
              <a:rPr lang="pl-PL" altLang="pl-PL" sz="2400" dirty="0" smtClean="0"/>
              <a:t>Prawdziwa obecność w </a:t>
            </a:r>
            <a:r>
              <a:rPr lang="pl-PL" altLang="pl-PL" sz="2400" dirty="0" err="1" smtClean="0"/>
              <a:t>internecie</a:t>
            </a:r>
            <a:endParaRPr lang="pl-PL" altLang="pl-PL" sz="2400" dirty="0" smtClean="0"/>
          </a:p>
          <a:p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val="31361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ytuł 1"/>
          <p:cNvSpPr>
            <a:spLocks noGrp="1"/>
          </p:cNvSpPr>
          <p:nvPr>
            <p:ph type="title"/>
          </p:nvPr>
        </p:nvSpPr>
        <p:spPr/>
        <p:txBody>
          <a:bodyPr lIns="0" tIns="45720" rIns="0" bIns="0" anchor="b"/>
          <a:lstStyle/>
          <a:p>
            <a:pPr eaLnBrk="1" hangingPunct="1"/>
            <a:r>
              <a:rPr lang="pl-PL" altLang="pl-PL" sz="1900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pl-PL" altLang="pl-PL" sz="1900" dirty="0" smtClean="0">
                <a:solidFill>
                  <a:schemeClr val="tx1"/>
                </a:solidFill>
                <a:latin typeface="Verdana" pitchFamily="34" charset="0"/>
              </a:rPr>
            </a:br>
            <a:endParaRPr lang="pl-PL" altLang="pl-PL" sz="19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1987" name="Podtytu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 lIns="91440" tIns="45720" rIns="91440" bIns="45720">
            <a:normAutofit fontScale="77500" lnSpcReduction="20000"/>
          </a:bodyPr>
          <a:lstStyle/>
          <a:p>
            <a:pPr marL="0" indent="0">
              <a:buNone/>
            </a:pPr>
            <a:r>
              <a:rPr lang="pl-PL" sz="4100" b="1" dirty="0"/>
              <a:t>Jak przyciągnąć media</a:t>
            </a:r>
            <a:r>
              <a:rPr lang="pl-PL" sz="4100" b="1" dirty="0" smtClean="0"/>
              <a:t>?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 smtClean="0"/>
              <a:t>Nazwij </a:t>
            </a:r>
            <a:r>
              <a:rPr lang="pl-PL" dirty="0"/>
              <a:t>atrakcyjnie swoją </a:t>
            </a:r>
            <a:r>
              <a:rPr lang="pl-PL" dirty="0" smtClean="0"/>
              <a:t>działanie/wydarzenie</a:t>
            </a:r>
            <a:r>
              <a:rPr lang="pl-PL" dirty="0" smtClean="0"/>
              <a:t>.</a:t>
            </a:r>
            <a:endParaRPr lang="pl-PL" dirty="0"/>
          </a:p>
          <a:p>
            <a:r>
              <a:rPr lang="pl-PL" dirty="0" smtClean="0"/>
              <a:t>Załóż </a:t>
            </a:r>
            <a:r>
              <a:rPr lang="pl-PL" dirty="0"/>
              <a:t>stronę internetową </a:t>
            </a:r>
            <a:r>
              <a:rPr lang="pl-PL" dirty="0" smtClean="0"/>
              <a:t>wydarzenia</a:t>
            </a:r>
            <a:r>
              <a:rPr lang="pl-PL" dirty="0"/>
              <a:t>.</a:t>
            </a:r>
          </a:p>
          <a:p>
            <a:r>
              <a:rPr lang="pl-PL" dirty="0" smtClean="0"/>
              <a:t>Załóż </a:t>
            </a:r>
            <a:r>
              <a:rPr lang="pl-PL" dirty="0"/>
              <a:t>komitet honorowy, zbierz zgody na piśmie.</a:t>
            </a:r>
          </a:p>
          <a:p>
            <a:r>
              <a:rPr lang="pl-PL" dirty="0" smtClean="0"/>
              <a:t>Przygotuj </a:t>
            </a:r>
            <a:r>
              <a:rPr lang="pl-PL" dirty="0"/>
              <a:t>list do mediów + materiały informacyjne </a:t>
            </a:r>
            <a:r>
              <a:rPr lang="pl-PL" dirty="0" smtClean="0"/>
              <a:t>–statystyki</a:t>
            </a:r>
            <a:r>
              <a:rPr lang="pl-PL" dirty="0"/>
              <a:t>, zdjęcia.</a:t>
            </a:r>
          </a:p>
          <a:p>
            <a:r>
              <a:rPr lang="pl-PL" dirty="0" smtClean="0"/>
              <a:t>Traktuj </a:t>
            </a:r>
            <a:r>
              <a:rPr lang="pl-PL" dirty="0"/>
              <a:t>media jak sponsorów – złóż im ofertę.</a:t>
            </a:r>
          </a:p>
          <a:p>
            <a:r>
              <a:rPr lang="pl-PL" dirty="0" smtClean="0"/>
              <a:t>Zaprzyjaźnij się </a:t>
            </a:r>
            <a:r>
              <a:rPr lang="pl-PL" dirty="0"/>
              <a:t>z jedną osobą w redakcji (właściwą).</a:t>
            </a:r>
          </a:p>
          <a:p>
            <a:r>
              <a:rPr lang="pl-PL" dirty="0" smtClean="0"/>
              <a:t>Nastaw </a:t>
            </a:r>
            <a:r>
              <a:rPr lang="pl-PL" dirty="0"/>
              <a:t>się na czekanie.</a:t>
            </a:r>
          </a:p>
          <a:p>
            <a:r>
              <a:rPr lang="pl-PL" dirty="0" smtClean="0"/>
              <a:t>Podziękuj </a:t>
            </a:r>
            <a:r>
              <a:rPr lang="pl-PL" dirty="0"/>
              <a:t>za odpowiedź nawet wtedy, gdy jest odmowna.</a:t>
            </a:r>
            <a:endParaRPr lang="pl-PL" altLang="pl-PL" dirty="0" smtClean="0">
              <a:solidFill>
                <a:srgbClr val="907A7E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119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739</Words>
  <Application>Microsoft Office PowerPoint</Application>
  <PresentationFormat>Pokaz na ekranie (4:3)</PresentationFormat>
  <Paragraphs>96</Paragraphs>
  <Slides>12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12</vt:i4>
      </vt:variant>
    </vt:vector>
  </HeadingPairs>
  <TitlesOfParts>
    <vt:vector size="14" baseType="lpstr">
      <vt:lpstr>Motyw pakietu Office</vt:lpstr>
      <vt:lpstr>Projekt niestandardowy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Budowanie wizerunku wśród odbiorców indywidulanych</vt:lpstr>
      <vt:lpstr>Budowanie wizerunku wśród odbiorców indywidulanych</vt:lpstr>
      <vt:lpstr> 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Kasia</dc:creator>
  <cp:lastModifiedBy>Marcin</cp:lastModifiedBy>
  <cp:revision>45</cp:revision>
  <dcterms:created xsi:type="dcterms:W3CDTF">2013-10-11T12:13:36Z</dcterms:created>
  <dcterms:modified xsi:type="dcterms:W3CDTF">2014-01-06T18:49:54Z</dcterms:modified>
</cp:coreProperties>
</file>